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59" r:id="rId2"/>
    <p:sldId id="307" r:id="rId3"/>
    <p:sldId id="261" r:id="rId4"/>
    <p:sldId id="269" r:id="rId5"/>
    <p:sldId id="308" r:id="rId6"/>
    <p:sldId id="281" r:id="rId7"/>
    <p:sldId id="309" r:id="rId8"/>
    <p:sldId id="310" r:id="rId9"/>
    <p:sldId id="283" r:id="rId10"/>
    <p:sldId id="311" r:id="rId11"/>
    <p:sldId id="312" r:id="rId12"/>
  </p:sldIdLst>
  <p:sldSz cx="12192000" cy="6858000"/>
  <p:notesSz cx="6858000" cy="9144000"/>
  <p:defaultTextStyle>
    <a:defPPr>
      <a:defRPr lang="fr-FR"/>
    </a:defPPr>
    <a:lvl1pPr algn="l" rtl="0" fontAlgn="base">
      <a:spcBef>
        <a:spcPct val="20000"/>
      </a:spcBef>
      <a:spcAft>
        <a:spcPct val="0"/>
      </a:spcAft>
      <a:buSzPct val="80000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buSzPct val="80000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buSzPct val="80000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buSzPct val="80000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buSzPct val="80000"/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B633"/>
    <a:srgbClr val="316E99"/>
    <a:srgbClr val="011A3C"/>
    <a:srgbClr val="061F5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95" autoAdjust="0"/>
    <p:restoredTop sz="94660"/>
  </p:normalViewPr>
  <p:slideViewPr>
    <p:cSldViewPr>
      <p:cViewPr varScale="1">
        <p:scale>
          <a:sx n="109" d="100"/>
          <a:sy n="109" d="100"/>
        </p:scale>
        <p:origin x="96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3120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defRPr sz="1200">
                <a:latin typeface="American Typewriter Condense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SzTx/>
              <a:defRPr sz="1200">
                <a:latin typeface="American Typewriter Condense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defRPr sz="1200">
                <a:latin typeface="American Typewriter Condense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SzTx/>
              <a:defRPr sz="1200">
                <a:latin typeface="American Typewriter Condensed" charset="0"/>
              </a:defRPr>
            </a:lvl1pPr>
          </a:lstStyle>
          <a:p>
            <a:pPr>
              <a:defRPr/>
            </a:pPr>
            <a:fld id="{B9B2C493-1B41-4650-ACF3-2D09B9CDB3F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4978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defRPr sz="1200">
                <a:latin typeface="American Typewriter Condense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SzTx/>
              <a:defRPr sz="1200">
                <a:latin typeface="American Typewriter Condense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fr-FR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SzTx/>
              <a:defRPr sz="1200">
                <a:latin typeface="American Typewriter Condense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SzTx/>
              <a:defRPr sz="1200">
                <a:latin typeface="American Typewriter Condensed" charset="0"/>
              </a:defRPr>
            </a:lvl1pPr>
          </a:lstStyle>
          <a:p>
            <a:pPr>
              <a:defRPr/>
            </a:pPr>
            <a:fld id="{6BB875DE-E9CF-4685-A2A2-27D601FDAFF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86083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W:\Photos\2013\Communication\PPT\V_Roug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"/>
            <a:ext cx="2771775" cy="5457825"/>
          </a:xfrm>
          <a:prstGeom prst="rect">
            <a:avLst/>
          </a:prstGeom>
          <a:noFill/>
        </p:spPr>
      </p:pic>
      <p:pic>
        <p:nvPicPr>
          <p:cNvPr id="19460" name="Picture 4" descr="W:\Photos\2013\Communication\PPT\FFVoile_Grand.jpg"/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9058275" y="5295900"/>
            <a:ext cx="3133725" cy="1562100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3599723" y="1700808"/>
            <a:ext cx="7982677" cy="1440160"/>
          </a:xfrm>
          <a:prstGeom prst="rect">
            <a:avLst/>
          </a:prstGeom>
        </p:spPr>
        <p:txBody>
          <a:bodyPr vert="horz"/>
          <a:lstStyle>
            <a:lvl1pPr algn="r">
              <a:defRPr sz="4000" b="1" cap="all" baseline="0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0" hasCustomPrompt="1"/>
          </p:nvPr>
        </p:nvSpPr>
        <p:spPr>
          <a:xfrm>
            <a:off x="3613515" y="1124744"/>
            <a:ext cx="7968885" cy="504056"/>
          </a:xfrm>
          <a:prstGeom prst="rect">
            <a:avLst/>
          </a:prstGeom>
        </p:spPr>
        <p:txBody>
          <a:bodyPr/>
          <a:lstStyle>
            <a:lvl1pPr algn="r"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Insérez un sous-titre</a:t>
            </a:r>
          </a:p>
        </p:txBody>
      </p:sp>
      <p:sp>
        <p:nvSpPr>
          <p:cNvPr id="9" name="Espace réservé du contenu 9"/>
          <p:cNvSpPr>
            <a:spLocks noGrp="1"/>
          </p:cNvSpPr>
          <p:nvPr>
            <p:ph sz="quarter" idx="11" hasCustomPrompt="1"/>
          </p:nvPr>
        </p:nvSpPr>
        <p:spPr>
          <a:xfrm>
            <a:off x="3599723" y="4437112"/>
            <a:ext cx="7968885" cy="504056"/>
          </a:xfrm>
          <a:prstGeom prst="rect">
            <a:avLst/>
          </a:prstGeom>
        </p:spPr>
        <p:txBody>
          <a:bodyPr/>
          <a:lstStyle>
            <a:lvl1pPr algn="r"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Auteur du document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1E639B-154A-49DF-BCAB-9A5CC94CA1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3352" y="5739232"/>
            <a:ext cx="1800200" cy="9354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e_Colonne_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2pPr>
            <a:lvl3pPr marL="914400" indent="0">
              <a:buNone/>
              <a:defRPr sz="2200">
                <a:solidFill>
                  <a:schemeClr val="tx2"/>
                </a:solidFill>
              </a:defRPr>
            </a:lvl3pPr>
            <a:lvl4pPr marL="1371600" indent="0">
              <a:buNone/>
              <a:defRPr sz="2200">
                <a:solidFill>
                  <a:schemeClr val="tx2"/>
                </a:solidFill>
              </a:defRPr>
            </a:lvl4pPr>
            <a:lvl5pPr marL="1828800" indent="0">
              <a:buNone/>
              <a:defRPr sz="22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294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-25400" y="1484784"/>
            <a:ext cx="12217400" cy="353873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9376" y="5157192"/>
            <a:ext cx="11233248" cy="10081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2830959" y="6298976"/>
            <a:ext cx="6432715" cy="365125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9376" y="5157192"/>
            <a:ext cx="11233248" cy="10081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2830959" y="6298976"/>
            <a:ext cx="6432715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479425" y="1341438"/>
            <a:ext cx="11102975" cy="3743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3881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W:\Photos\2013\Communication\PPT\V_Bleu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"/>
            <a:ext cx="6391275" cy="6877050"/>
          </a:xfrm>
          <a:prstGeom prst="rect">
            <a:avLst/>
          </a:prstGeom>
          <a:noFill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u contenu 5"/>
          <p:cNvSpPr>
            <a:spLocks noGrp="1"/>
          </p:cNvSpPr>
          <p:nvPr>
            <p:ph sz="quarter" idx="10"/>
          </p:nvPr>
        </p:nvSpPr>
        <p:spPr>
          <a:xfrm>
            <a:off x="624418" y="1700808"/>
            <a:ext cx="10944191" cy="410445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+mj-lt"/>
              <a:buNone/>
              <a:defRPr sz="2200">
                <a:solidFill>
                  <a:schemeClr val="tx2"/>
                </a:solidFill>
              </a:defRPr>
            </a:lvl1pPr>
            <a:lvl2pPr marL="8001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3"/>
              </a:buBlip>
              <a:defRPr sz="2200" b="1">
                <a:solidFill>
                  <a:schemeClr val="tx2"/>
                </a:solidFill>
              </a:defRPr>
            </a:lvl2pPr>
            <a:lvl3pPr marL="12573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4"/>
              </a:buBlip>
              <a:defRPr sz="2200" i="1">
                <a:solidFill>
                  <a:schemeClr val="tx2"/>
                </a:solidFill>
              </a:defRPr>
            </a:lvl3pPr>
            <a:lvl4pPr marL="17145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5"/>
              </a:buBlip>
              <a:defRPr sz="2000" b="1">
                <a:solidFill>
                  <a:schemeClr val="tx2"/>
                </a:solidFill>
              </a:defRPr>
            </a:lvl4pPr>
            <a:lvl5pPr marL="1828800" indent="0">
              <a:spcBef>
                <a:spcPts val="600"/>
              </a:spcBef>
              <a:spcAft>
                <a:spcPts val="600"/>
              </a:spcAft>
              <a:buFontTx/>
              <a:buNone/>
              <a:defRPr sz="1800" b="1" i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W:\Photos\2013\Communication\PPT\V_Bleu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"/>
            <a:ext cx="6391275" cy="6877050"/>
          </a:xfrm>
          <a:prstGeom prst="rect">
            <a:avLst/>
          </a:prstGeom>
          <a:noFill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7084392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u contenu 5"/>
          <p:cNvSpPr>
            <a:spLocks noGrp="1"/>
          </p:cNvSpPr>
          <p:nvPr>
            <p:ph sz="quarter" idx="10"/>
          </p:nvPr>
        </p:nvSpPr>
        <p:spPr>
          <a:xfrm>
            <a:off x="624419" y="1700808"/>
            <a:ext cx="7069574" cy="410445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+mj-lt"/>
              <a:buNone/>
              <a:defRPr sz="2200">
                <a:solidFill>
                  <a:schemeClr val="tx2"/>
                </a:solidFill>
              </a:defRPr>
            </a:lvl1pPr>
            <a:lvl2pPr marL="8001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3"/>
              </a:buBlip>
              <a:defRPr sz="2200" b="1">
                <a:solidFill>
                  <a:schemeClr val="tx2"/>
                </a:solidFill>
              </a:defRPr>
            </a:lvl2pPr>
            <a:lvl3pPr marL="12573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4"/>
              </a:buBlip>
              <a:defRPr sz="2200" i="1">
                <a:solidFill>
                  <a:schemeClr val="tx2"/>
                </a:solidFill>
              </a:defRPr>
            </a:lvl3pPr>
            <a:lvl4pPr marL="17145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5"/>
              </a:buBlip>
              <a:defRPr sz="2000" b="1">
                <a:solidFill>
                  <a:schemeClr val="tx2"/>
                </a:solidFill>
              </a:defRPr>
            </a:lvl4pPr>
            <a:lvl5pPr marL="1828800" indent="0">
              <a:spcBef>
                <a:spcPts val="600"/>
              </a:spcBef>
              <a:spcAft>
                <a:spcPts val="600"/>
              </a:spcAft>
              <a:buFontTx/>
              <a:buNone/>
              <a:defRPr sz="1800" b="1" i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>
          <a:xfrm>
            <a:off x="5303912" y="1"/>
            <a:ext cx="1261931" cy="365125"/>
          </a:xfrm>
        </p:spPr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744072" y="1"/>
            <a:ext cx="949920" cy="365125"/>
          </a:xfrm>
        </p:spPr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3"/>
          </p:nvPr>
        </p:nvSpPr>
        <p:spPr>
          <a:xfrm>
            <a:off x="1158346" y="6356351"/>
            <a:ext cx="6432715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7920905" y="0"/>
            <a:ext cx="4295775" cy="6877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6636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W:\Photos\2013\Communication\PPT\FFVoile_Grand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9048323" y="5295900"/>
            <a:ext cx="3133725" cy="1562100"/>
          </a:xfrm>
          <a:prstGeom prst="rect">
            <a:avLst/>
          </a:prstGeom>
          <a:noFill/>
        </p:spPr>
      </p:pic>
      <p:pic>
        <p:nvPicPr>
          <p:cNvPr id="1026" name="Picture 2" descr="W:\Photos\2013\Communication\PPT\V_Bleu2.jpg"/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1" y="1"/>
            <a:ext cx="2790825" cy="547687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0" y="2564904"/>
            <a:ext cx="12192000" cy="1440160"/>
          </a:xfrm>
          <a:prstGeom prst="rect">
            <a:avLst/>
          </a:prstGeom>
        </p:spPr>
        <p:txBody>
          <a:bodyPr vert="horz"/>
          <a:lstStyle>
            <a:lvl1pPr algn="ctr">
              <a:defRPr sz="3200" b="1" cap="all" baseline="0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0"/>
          </p:nvPr>
        </p:nvSpPr>
        <p:spPr>
          <a:xfrm>
            <a:off x="624418" y="1700808"/>
            <a:ext cx="10944191" cy="410445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+mj-lt"/>
              <a:buNone/>
              <a:defRPr sz="2200">
                <a:solidFill>
                  <a:schemeClr val="tx2"/>
                </a:solidFill>
              </a:defRPr>
            </a:lvl1pPr>
            <a:lvl2pPr marL="8001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3"/>
              </a:buBlip>
              <a:defRPr sz="2200" b="1">
                <a:solidFill>
                  <a:schemeClr val="tx2"/>
                </a:solidFill>
              </a:defRPr>
            </a:lvl2pPr>
            <a:lvl3pPr marL="1371600" indent="-457200">
              <a:spcBef>
                <a:spcPts val="600"/>
              </a:spcBef>
              <a:spcAft>
                <a:spcPts val="600"/>
              </a:spcAft>
              <a:buFontTx/>
              <a:buBlip>
                <a:blip r:embed="rId4"/>
              </a:buBlip>
              <a:defRPr sz="2200" i="1">
                <a:solidFill>
                  <a:schemeClr val="tx2"/>
                </a:solidFill>
              </a:defRPr>
            </a:lvl3pPr>
            <a:lvl4pPr marL="17145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5"/>
              </a:buBlip>
              <a:defRPr sz="2000" b="1">
                <a:solidFill>
                  <a:schemeClr val="tx2"/>
                </a:solidFill>
              </a:defRPr>
            </a:lvl4pPr>
            <a:lvl5pPr marL="1828800" indent="0">
              <a:spcBef>
                <a:spcPts val="600"/>
              </a:spcBef>
              <a:spcAft>
                <a:spcPts val="600"/>
              </a:spcAft>
              <a:buFont typeface="+mj-lt"/>
              <a:buNone/>
              <a:defRPr sz="1800" b="1" i="1">
                <a:solidFill>
                  <a:schemeClr val="tx2"/>
                </a:solidFill>
                <a:effectLst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7777584" cy="657225"/>
          </a:xfrm>
          <a:prstGeom prst="rect">
            <a:avLst/>
          </a:prstGeom>
          <a:noFill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0"/>
          </p:nvPr>
        </p:nvSpPr>
        <p:spPr>
          <a:xfrm>
            <a:off x="624419" y="1700808"/>
            <a:ext cx="7127766" cy="410445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+mj-lt"/>
              <a:buNone/>
              <a:defRPr sz="2200">
                <a:solidFill>
                  <a:schemeClr val="tx2"/>
                </a:solidFill>
              </a:defRPr>
            </a:lvl1pPr>
            <a:lvl2pPr marL="8001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3"/>
              </a:buBlip>
              <a:defRPr sz="2200" b="1">
                <a:solidFill>
                  <a:schemeClr val="tx2"/>
                </a:solidFill>
              </a:defRPr>
            </a:lvl2pPr>
            <a:lvl3pPr marL="1371600" indent="-457200">
              <a:spcBef>
                <a:spcPts val="600"/>
              </a:spcBef>
              <a:spcAft>
                <a:spcPts val="600"/>
              </a:spcAft>
              <a:buFontTx/>
              <a:buBlip>
                <a:blip r:embed="rId4"/>
              </a:buBlip>
              <a:defRPr sz="2200" i="1">
                <a:solidFill>
                  <a:schemeClr val="tx2"/>
                </a:solidFill>
              </a:defRPr>
            </a:lvl3pPr>
            <a:lvl4pPr marL="1714500" indent="-342900">
              <a:spcBef>
                <a:spcPts val="600"/>
              </a:spcBef>
              <a:spcAft>
                <a:spcPts val="600"/>
              </a:spcAft>
              <a:buFontTx/>
              <a:buBlip>
                <a:blip r:embed="rId5"/>
              </a:buBlip>
              <a:defRPr sz="2000" b="1">
                <a:solidFill>
                  <a:schemeClr val="tx2"/>
                </a:solidFill>
              </a:defRPr>
            </a:lvl4pPr>
            <a:lvl5pPr marL="1828800" indent="0">
              <a:spcBef>
                <a:spcPts val="600"/>
              </a:spcBef>
              <a:spcAft>
                <a:spcPts val="600"/>
              </a:spcAft>
              <a:buFont typeface="+mj-lt"/>
              <a:buNone/>
              <a:defRPr sz="1800" b="1" i="1">
                <a:solidFill>
                  <a:schemeClr val="tx2"/>
                </a:solidFill>
                <a:effectLst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1"/>
          </p:nvPr>
        </p:nvSpPr>
        <p:spPr>
          <a:xfrm>
            <a:off x="5351076" y="1"/>
            <a:ext cx="1261931" cy="365125"/>
          </a:xfrm>
        </p:spPr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791236" y="1"/>
            <a:ext cx="949920" cy="365125"/>
          </a:xfrm>
        </p:spPr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3"/>
          </p:nvPr>
        </p:nvSpPr>
        <p:spPr>
          <a:xfrm>
            <a:off x="971944" y="6356351"/>
            <a:ext cx="6432715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0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7920905" y="0"/>
            <a:ext cx="4295775" cy="6877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12952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 marL="342900" indent="-342900">
              <a:buFontTx/>
              <a:buBlip>
                <a:blip r:embed="rId3"/>
              </a:buBlip>
              <a:defRPr sz="2200" b="1">
                <a:solidFill>
                  <a:schemeClr val="tx2"/>
                </a:solidFill>
              </a:defRPr>
            </a:lvl1pPr>
            <a:lvl2pPr marL="800100" indent="-342900">
              <a:buFontTx/>
              <a:buBlip>
                <a:blip r:embed="rId4"/>
              </a:buBlip>
              <a:defRPr sz="2200" i="1">
                <a:solidFill>
                  <a:schemeClr val="tx2"/>
                </a:solidFill>
              </a:defRPr>
            </a:lvl2pPr>
            <a:lvl3pPr marL="1257300" indent="-342900">
              <a:buFontTx/>
              <a:buBlip>
                <a:blip r:embed="rId5"/>
              </a:buBlip>
              <a:defRPr sz="20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 i="1">
                <a:solidFill>
                  <a:schemeClr val="tx2"/>
                </a:solidFill>
              </a:defRPr>
            </a:lvl4pPr>
            <a:lvl5pPr marL="1828800" indent="0">
              <a:buNone/>
              <a:defRPr sz="20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sz="half" idx="13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 vert="horz"/>
          <a:lstStyle>
            <a:lvl1pPr marL="342900" indent="-342900">
              <a:buFontTx/>
              <a:buBlip>
                <a:blip r:embed="rId3"/>
              </a:buBlip>
              <a:defRPr sz="2200" b="1">
                <a:solidFill>
                  <a:schemeClr val="tx2"/>
                </a:solidFill>
              </a:defRPr>
            </a:lvl1pPr>
            <a:lvl2pPr marL="800100" indent="-342900">
              <a:buFontTx/>
              <a:buBlip>
                <a:blip r:embed="rId4"/>
              </a:buBlip>
              <a:defRPr sz="2200" i="1">
                <a:solidFill>
                  <a:schemeClr val="tx2"/>
                </a:solidFill>
              </a:defRPr>
            </a:lvl2pPr>
            <a:lvl3pPr marL="1257300" indent="-342900">
              <a:buFontTx/>
              <a:buBlip>
                <a:blip r:embed="rId5"/>
              </a:buBlip>
              <a:defRPr sz="2000" b="1">
                <a:solidFill>
                  <a:schemeClr val="tx2"/>
                </a:solidFill>
              </a:defRPr>
            </a:lvl3pPr>
            <a:lvl4pPr marL="1371600" indent="0">
              <a:buNone/>
              <a:defRPr sz="1800" b="1" i="1">
                <a:solidFill>
                  <a:schemeClr val="tx2"/>
                </a:solidFill>
              </a:defRPr>
            </a:lvl4pPr>
            <a:lvl5pPr marL="1828800" indent="0">
              <a:buNone/>
              <a:defRPr sz="20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:\Photos\2013\Communication\PPT\TitreNeutre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25400" y="539528"/>
            <a:ext cx="9163050" cy="657225"/>
          </a:xfrm>
          <a:prstGeom prst="rect">
            <a:avLst/>
          </a:prstGeom>
          <a:noFill/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20683" y="3356993"/>
            <a:ext cx="3600000" cy="2769171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2pPr>
            <a:lvl3pPr marL="914400" indent="0">
              <a:buNone/>
              <a:defRPr sz="2200">
                <a:solidFill>
                  <a:schemeClr val="tx2"/>
                </a:solidFill>
              </a:defRPr>
            </a:lvl3pPr>
            <a:lvl4pPr marL="1371600" indent="0">
              <a:buNone/>
              <a:defRPr sz="2200">
                <a:solidFill>
                  <a:schemeClr val="tx2"/>
                </a:solidFill>
              </a:defRPr>
            </a:lvl4pPr>
            <a:lvl5pPr marL="1828800" indent="0">
              <a:buNone/>
              <a:defRPr sz="22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648072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13"/>
          </p:nvPr>
        </p:nvSpPr>
        <p:spPr>
          <a:xfrm>
            <a:off x="8112224" y="3356993"/>
            <a:ext cx="3600000" cy="2769171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2pPr>
            <a:lvl3pPr marL="914400" indent="0">
              <a:buNone/>
              <a:defRPr sz="2200">
                <a:solidFill>
                  <a:schemeClr val="tx2"/>
                </a:solidFill>
              </a:defRPr>
            </a:lvl3pPr>
            <a:lvl4pPr marL="1371600" indent="0">
              <a:buNone/>
              <a:defRPr sz="2200">
                <a:solidFill>
                  <a:schemeClr val="tx2"/>
                </a:solidFill>
              </a:defRPr>
            </a:lvl4pPr>
            <a:lvl5pPr marL="1828800" indent="0">
              <a:buNone/>
              <a:defRPr sz="22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contenu 3"/>
          <p:cNvSpPr>
            <a:spLocks noGrp="1"/>
          </p:cNvSpPr>
          <p:nvPr>
            <p:ph sz="half" idx="14"/>
          </p:nvPr>
        </p:nvSpPr>
        <p:spPr>
          <a:xfrm>
            <a:off x="329141" y="3356993"/>
            <a:ext cx="3600000" cy="2769171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2pPr>
            <a:lvl3pPr marL="914400" indent="0">
              <a:buNone/>
              <a:defRPr sz="2200">
                <a:solidFill>
                  <a:schemeClr val="tx2"/>
                </a:solidFill>
              </a:defRPr>
            </a:lvl3pPr>
            <a:lvl4pPr marL="1371600" indent="0">
              <a:buNone/>
              <a:defRPr sz="2200">
                <a:solidFill>
                  <a:schemeClr val="tx2"/>
                </a:solidFill>
              </a:defRPr>
            </a:lvl4pPr>
            <a:lvl5pPr marL="1828800" indent="0">
              <a:buNone/>
              <a:defRPr sz="22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contenu 3"/>
          <p:cNvSpPr>
            <a:spLocks noGrp="1"/>
          </p:cNvSpPr>
          <p:nvPr>
            <p:ph sz="half" idx="15"/>
          </p:nvPr>
        </p:nvSpPr>
        <p:spPr>
          <a:xfrm>
            <a:off x="335360" y="1340768"/>
            <a:ext cx="11425269" cy="1800200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2pPr>
            <a:lvl3pPr marL="914400" indent="0">
              <a:buNone/>
              <a:defRPr sz="2200">
                <a:solidFill>
                  <a:schemeClr val="tx2"/>
                </a:solidFill>
              </a:defRPr>
            </a:lvl3pPr>
            <a:lvl4pPr marL="1371600" indent="0">
              <a:buNone/>
              <a:defRPr sz="2200">
                <a:solidFill>
                  <a:schemeClr val="tx2"/>
                </a:solidFill>
              </a:defRPr>
            </a:lvl4pPr>
            <a:lvl5pPr marL="1828800" indent="0">
              <a:buNone/>
              <a:defRPr sz="22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92505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W:\Photos\2013\Communication\PPT\FFVoile_Signature.jpg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10420350" y="6000750"/>
            <a:ext cx="1771650" cy="857250"/>
          </a:xfrm>
          <a:prstGeom prst="rect">
            <a:avLst/>
          </a:prstGeom>
          <a:noFill/>
        </p:spPr>
      </p:pic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>
          <a:xfrm>
            <a:off x="9552384" y="1"/>
            <a:ext cx="12619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851A4-7E62-43E6-BA16-1C4AD23210C4}" type="datetimeFigureOut">
              <a:rPr lang="fr-FR" smtClean="0"/>
              <a:pPr/>
              <a:t>28/04/2026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063552" y="6356351"/>
            <a:ext cx="64327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4"/>
          </p:nvPr>
        </p:nvSpPr>
        <p:spPr>
          <a:xfrm>
            <a:off x="10992544" y="1"/>
            <a:ext cx="949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2E44C-BEF3-483C-8135-BCB35E9F5E4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42" r:id="rId3"/>
    <p:sldLayoutId id="2147483737" r:id="rId4"/>
    <p:sldLayoutId id="2147483736" r:id="rId5"/>
    <p:sldLayoutId id="2147483743" r:id="rId6"/>
    <p:sldLayoutId id="2147483738" r:id="rId7"/>
    <p:sldLayoutId id="2147483726" r:id="rId8"/>
    <p:sldLayoutId id="2147483740" r:id="rId9"/>
    <p:sldLayoutId id="2147483739" r:id="rId10"/>
    <p:sldLayoutId id="2147483731" r:id="rId11"/>
    <p:sldLayoutId id="2147483741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419100" indent="-419100" algn="l" rtl="0" eaLnBrk="1" fontAlgn="base" hangingPunct="1">
        <a:spcBef>
          <a:spcPct val="20000"/>
        </a:spcBef>
        <a:spcAft>
          <a:spcPct val="0"/>
        </a:spcAft>
        <a:buSzPct val="80000"/>
        <a:buFont typeface="Arial" pitchFamily="34" charset="0"/>
        <a:buAutoNum type="arabicParenR"/>
        <a:defRPr sz="2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38200" indent="-3810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AutoNum type="arabicPeriod"/>
        <a:defRPr sz="2000">
          <a:solidFill>
            <a:schemeClr val="tx1"/>
          </a:solidFill>
          <a:latin typeface="+mn-lt"/>
          <a:ea typeface="+mn-ea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52600" indent="-3810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4470" y="3645024"/>
            <a:ext cx="8583783" cy="864096"/>
          </a:xfrm>
        </p:spPr>
        <p:txBody>
          <a:bodyPr/>
          <a:lstStyle/>
          <a:p>
            <a:r>
              <a:rPr lang="fr-FR" dirty="0"/>
              <a:t>commission des classes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2984470" y="1124744"/>
            <a:ext cx="8800162" cy="1368152"/>
          </a:xfrm>
        </p:spPr>
        <p:txBody>
          <a:bodyPr/>
          <a:lstStyle/>
          <a:p>
            <a:r>
              <a:rPr lang="fr-FR" sz="2800" dirty="0">
                <a:solidFill>
                  <a:srgbClr val="002060"/>
                </a:solidFill>
              </a:rPr>
              <a:t>Comment intégrer la VRC aux régates organisées dans les autres pratiques ?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2855640" y="4725144"/>
            <a:ext cx="8568952" cy="720080"/>
          </a:xfrm>
        </p:spPr>
        <p:txBody>
          <a:bodyPr/>
          <a:lstStyle/>
          <a:p>
            <a:r>
              <a:rPr lang="fr-FR" sz="1600" dirty="0"/>
              <a:t>Présenté par Gilles Dadou</a:t>
            </a:r>
          </a:p>
          <a:p>
            <a:r>
              <a:rPr lang="fr-FR" sz="1600" i="1" dirty="0"/>
              <a:t>06 décembre 2025</a:t>
            </a:r>
          </a:p>
        </p:txBody>
      </p:sp>
    </p:spTree>
    <p:extLst>
      <p:ext uri="{BB962C8B-B14F-4D97-AF65-F5344CB8AC3E}">
        <p14:creationId xmlns:p14="http://schemas.microsoft.com/office/powerpoint/2010/main" val="3079889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81E5E-73FD-1938-8644-70C7B709F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C86EE3-B16C-D85C-7A3B-75F936C52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000" dirty="0">
                <a:effectLst/>
                <a:latin typeface="Helvetica Neue" panose="02000503000000020004" pitchFamily="2" charset="0"/>
              </a:rPr>
              <a:t>Les </a:t>
            </a:r>
            <a:r>
              <a:rPr lang="fr-FR" sz="2000" dirty="0">
                <a:latin typeface="Helvetica Neue" panose="02000503000000020004" pitchFamily="2" charset="0"/>
              </a:rPr>
              <a:t>avantage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s pour la VRC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32A494-14DB-C41D-2C03-1B9AA5D236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196752"/>
            <a:ext cx="10944191" cy="410445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b="1" i="1" dirty="0"/>
              <a:t>Pour les organisateurs qui souhaitent œuvrer également pour la VRC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Attirer de nouveaux pratiquants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Proposer une pratique alternative à des coureurs diminués physiquement.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</a:t>
            </a:r>
            <a:r>
              <a:rPr lang="fr-FR" sz="1800" b="1" i="1" dirty="0"/>
              <a:t>Pour les habituels coureurs en VRC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Echanger avec d’autres coureurs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Découvrir d’autres pratiques et d’autres supports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Naviguer sur de nouveaux plans d’eau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Intégrer une communauté de coureurs plus large et variée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Pour les arbitres qui arbitrent essentiellement en VRC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Sortir du cercle habituel et sécurisant des coureurs VRC 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rencontrer et échanger avec les arbitres des autres pratiques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400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0E13C-57B5-ADF9-FE59-882D25B88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36E279-2734-FE29-9A15-A58C27966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000" dirty="0">
                <a:effectLst/>
                <a:latin typeface="Helvetica Neue" panose="02000503000000020004" pitchFamily="2" charset="0"/>
              </a:rPr>
              <a:t>Les avantages pour les autres pratiques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331081-422F-2393-4433-FF952725968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052736"/>
            <a:ext cx="10944191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b="1" i="1" dirty="0"/>
              <a:t>Pour les organisateurs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Proposer un spectacle pendant que les autres bateaux sont loin de la côte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Avoir de nouvelles sources de recettes financières sur leurs événements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Favoriser la mixité générationnelle et de pratiques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opportunité de proposer une pratique inclusive ouverte aux personnes en situation de handicap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Absence de coûts importants à prévoir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Frais d’inscription couvrant habituellement les dépenses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Recettes annexes possibles, exemple : repas et boissons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</a:t>
            </a:r>
            <a:r>
              <a:rPr lang="fr-FR" sz="1800" b="1" i="1" dirty="0"/>
              <a:t>Pour les coureurs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Découvrir la VRC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Echanger avec des coureurs ayant une approche différente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Découvrir une nouvelle pratique lorsque la condition physique ne permet plus de rester sur son support.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Pour les arbitres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Découvrir la spécificité de la VRC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0462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964AA-5C02-127E-C8F3-E6B540F62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6F957-4DF2-C46F-F415-A5DF3999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332656"/>
            <a:ext cx="10873208" cy="5904656"/>
          </a:xfrm>
        </p:spPr>
        <p:txBody>
          <a:bodyPr/>
          <a:lstStyle/>
          <a:p>
            <a:pPr algn="r"/>
            <a:r>
              <a:rPr lang="fr-FR" dirty="0"/>
              <a:t>					</a:t>
            </a:r>
            <a:br>
              <a:rPr lang="fr-FR" dirty="0"/>
            </a:br>
            <a:r>
              <a:rPr lang="fr-FR" dirty="0"/>
              <a:t>				Sommaire</a:t>
            </a:r>
            <a:br>
              <a:rPr lang="fr-FR" dirty="0"/>
            </a:br>
            <a:br>
              <a:rPr lang="fr-FR" sz="2000" dirty="0"/>
            </a:br>
            <a:br>
              <a:rPr lang="fr-FR" sz="2000" dirty="0"/>
            </a:br>
            <a:r>
              <a:rPr lang="fr-FR" sz="2000" dirty="0"/>
              <a:t>				</a:t>
            </a:r>
            <a:r>
              <a:rPr lang="fr-FR" sz="1800" dirty="0"/>
              <a:t>1) Quels besoins pour organiser une régate vrc ?</a:t>
            </a:r>
            <a:br>
              <a:rPr lang="fr-FR" sz="1800" dirty="0"/>
            </a:br>
            <a:r>
              <a:rPr lang="fr-FR" sz="1800" dirty="0"/>
              <a:t>			</a:t>
            </a:r>
            <a:br>
              <a:rPr lang="fr-FR" sz="1800" dirty="0"/>
            </a:br>
            <a:r>
              <a:rPr lang="fr-FR" sz="1800" dirty="0"/>
              <a:t>				2) Quelles contraintes pour les autres pratiques ?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/>
              <a:t>				3) Quels gains pour la vrc et les autres pratiques ?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/>
              <a:t> </a:t>
            </a:r>
            <a:br>
              <a:rPr lang="fr-FR" sz="1800" dirty="0"/>
            </a:br>
            <a:br>
              <a:rPr lang="fr-FR" sz="1800" dirty="0"/>
            </a:br>
            <a:r>
              <a:rPr lang="fr-FR" sz="1600" i="1" dirty="0">
                <a:solidFill>
                  <a:srgbClr val="0070C0"/>
                </a:solidFill>
              </a:rPr>
              <a:t>Sont recensés les points de vue des compétiteurs, des organisateurs  et des arbitres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/>
              <a:t>				</a:t>
            </a:r>
            <a:br>
              <a:rPr lang="fr-FR" sz="1800" dirty="0"/>
            </a:br>
            <a:r>
              <a:rPr lang="fr-FR" sz="18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9177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Quels besoins pour organiser une régate vrc ?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3162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F3B8E-1E2B-4499-930E-D3B2DD424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2D7A9B-32D1-C3AF-6E01-CDBFFF99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000" dirty="0">
                <a:effectLst/>
                <a:latin typeface="Helvetica Neue" panose="02000503000000020004" pitchFamily="2" charset="0"/>
              </a:rPr>
              <a:t>Le dispositif à terre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9ECF6A-3A96-46F4-85ED-26E5360BE3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8209" y="1052736"/>
            <a:ext cx="10944191" cy="410445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Ce que les organisateurs doivent mettre à disposition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zone de contrôle des bateaux sans obstacles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local de stockage des bateaux à la fin des courses de la journée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lieu de restauration le midi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Des branchements électriques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</a:t>
            </a:r>
            <a:r>
              <a:rPr lang="fr-FR" sz="1800" b="1" i="1" dirty="0"/>
              <a:t>Ce qui est nécessaire pour les coureurs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zone de pilotage accessible permettant d’évoluer le long de la berge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zone de pilotage bien dégagée pour observer le plan d’eau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aire accolée à la zone de courses pour laisser les bateaux en attente 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Ce qui est nécessaire pour les arbitres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</a:t>
            </a:r>
            <a:r>
              <a:rPr lang="fr-FR" sz="1800" dirty="0"/>
              <a:t>Une sono pour les décomptes de départ</a:t>
            </a:r>
            <a:endParaRPr lang="fr-FR" sz="1800" b="1" i="1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Pas de besoin autres ou spécifiques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commissaire aux résultats maitrisant le « Freg » à plusieurs flottes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2482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76B8A-F1B6-6F38-B1F3-E0806B5E0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03E33-51F8-C172-F0BA-BF03C8C9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000" dirty="0">
                <a:effectLst/>
                <a:latin typeface="Helvetica Neue" panose="02000503000000020004" pitchFamily="2" charset="0"/>
              </a:rPr>
              <a:t>Le dispositif sur l’eau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64BABF-C0A8-8108-EF14-B2FA80C651F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2617" y="1052736"/>
            <a:ext cx="10944191" cy="468052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b="1" i="1" dirty="0"/>
              <a:t>Ce que les organisateurs doivent mettre à disposition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ponton de mise à l’eau bas et accessible à tous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zone de navigation de 200 à 400 mètres de long sans obstacles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</a:t>
            </a:r>
            <a:r>
              <a:rPr lang="fr-FR" sz="1800" b="1" i="1" dirty="0"/>
              <a:t>Ce qui est nécessaire pour les coureurs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plan d’eau à proximité de la berge et sans obstacles visuels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plan d’eau sans obstacles immergés et sans algues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vent peu perturbé par le relief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vent dominant plutôt parallèle au trait de côte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Ce qui est nécessaire pour les arbitres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dizaine de bouée pour marquer les parcours construits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embarcation basse avec un moteur de petite cylindrée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873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ABCF2-CDCB-9EB6-B43D-6A6C133A6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DDD093-F90F-614A-6F36-6F0CF9D63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Spécificités à prendre en compte par rapport aux autres pratiques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3475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96E15-71AD-A53A-2F94-FA905DDA5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03773E-9CB8-BFEA-C1CA-A38AC38DB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000" dirty="0">
                <a:effectLst/>
                <a:latin typeface="Helvetica Neue" panose="02000503000000020004" pitchFamily="2" charset="0"/>
              </a:rPr>
              <a:t>A terre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4EE926-0FE1-4C81-C622-15B617F497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8209" y="1484784"/>
            <a:ext cx="10944191" cy="410445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b="1" i="1" dirty="0"/>
              <a:t>Pour les organisateurs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Animer les relations intergénérationnelles et inter disciplines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Accueillir des coureurs qui peuvent être diminués physiquement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 avis de course spécifique à rédiger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Animer une communauté de coureurs (VRC et autres supports) avec des codes et fonctionnement différents.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Pour les arbitres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Une proximité physique qui implique des relations en direct avec les coureurs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Des Instructions de Course spécifiques à rédiger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5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B25BD-1959-3D8B-B396-6154DB2CC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55D12E-6A57-1503-738D-0A591D85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000" dirty="0">
                <a:effectLst/>
                <a:latin typeface="Helvetica Neue" panose="02000503000000020004" pitchFamily="2" charset="0"/>
              </a:rPr>
              <a:t>Sur l’eau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D0E60E-8CD1-3E0D-9D13-2D2F1E57D28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8209" y="1196752"/>
            <a:ext cx="10944191" cy="468052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b="1" i="1" dirty="0"/>
              <a:t>Pour les organisateurs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Aucune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</a:t>
            </a:r>
            <a:r>
              <a:rPr lang="fr-FR" sz="1800" b="1" i="1" dirty="0"/>
              <a:t>Pour les coureurs VRC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Accepter de libérer et de partager le plan d’eau lors des départs et arrivées des autres flottes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Pour les autres coureurs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Partager l’espace avec des coureurs munis d’une radio, aux profils variés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 Pour les arbitres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Bien voir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Être réactif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Gérer une forme de pression différente d’ordinaire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4395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09F17-B0F6-BAB0-41C7-CA85F1E50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E5DA3D-6218-BA62-12CD-D4859DF3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Quels avantages ?</a:t>
            </a:r>
          </a:p>
        </p:txBody>
      </p:sp>
    </p:spTree>
    <p:extLst>
      <p:ext uri="{BB962C8B-B14F-4D97-AF65-F5344CB8AC3E}">
        <p14:creationId xmlns:p14="http://schemas.microsoft.com/office/powerpoint/2010/main" val="2386665419"/>
      </p:ext>
    </p:extLst>
  </p:cSld>
  <p:clrMapOvr>
    <a:masterClrMapping/>
  </p:clrMapOvr>
</p:sld>
</file>

<file path=ppt/theme/theme1.xml><?xml version="1.0" encoding="utf-8"?>
<a:theme xmlns:a="http://schemas.openxmlformats.org/drawingml/2006/main" name="Présentation_FFVoile_2014">
  <a:themeElements>
    <a:clrScheme name="Personnalisé 1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C00000"/>
      </a:hlink>
      <a:folHlink>
        <a:srgbClr val="7030A0"/>
      </a:folHlink>
    </a:clrScheme>
    <a:fontScheme name="Bande vertical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19100" marR="0" indent="-4191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19100" marR="0" indent="-4191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</a:extLst>
      </a:spPr>
      <a:bodyPr wrap="square">
        <a:spAutoFit/>
      </a:bodyPr>
      <a:lstStyle>
        <a:defPPr eaLnBrk="0" hangingPunct="0">
          <a:lnSpc>
            <a:spcPct val="40000"/>
          </a:lnSpc>
          <a:spcBef>
            <a:spcPct val="50000"/>
          </a:spcBef>
          <a:buSzTx/>
          <a:defRPr sz="2500" b="1" dirty="0" smtClean="0">
            <a:solidFill>
              <a:srgbClr val="061F5D"/>
            </a:solidFill>
          </a:defRPr>
        </a:defPPr>
      </a:lstStyle>
    </a:txDef>
  </a:objectDefaults>
  <a:extraClrSchemeLst>
    <a:extraClrScheme>
      <a:clrScheme name="Bande vertical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nde vertical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nde vertical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nde vertical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nde vertical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nde vertical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ésentation2" id="{1135AACC-4414-40BC-BB08-F85D8159AAD8}" vid="{DD5D14D5-5199-4BDB-A679-F3FE357B0EC5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Présentation_FFVoile_2014</Template>
  <TotalTime>18429</TotalTime>
  <Words>754</Words>
  <Application>Microsoft Office PowerPoint</Application>
  <PresentationFormat>Grand écran</PresentationFormat>
  <Paragraphs>107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American Typewriter Condensed</vt:lpstr>
      <vt:lpstr>Arial</vt:lpstr>
      <vt:lpstr>Helvetica Neue</vt:lpstr>
      <vt:lpstr>Times New Roman</vt:lpstr>
      <vt:lpstr>Présentation_FFVoile_2014</vt:lpstr>
      <vt:lpstr>commission des classes  </vt:lpstr>
      <vt:lpstr>          Sommaire       1) Quels besoins pour organiser une régate vrc ?         2) Quelles contraintes pour les autres pratiques ?      3) Quels gains pour la vrc et les autres pratiques ?     Sont recensés les points de vue des compétiteurs, des organisateurs  et des arbitres          </vt:lpstr>
      <vt:lpstr>Quels besoins pour organiser une régate vrc ? </vt:lpstr>
      <vt:lpstr>Le dispositif à terre</vt:lpstr>
      <vt:lpstr>Le dispositif sur l’eau</vt:lpstr>
      <vt:lpstr>Spécificités à prendre en compte par rapport aux autres pratiques  </vt:lpstr>
      <vt:lpstr>A terre</vt:lpstr>
      <vt:lpstr>Sur l’eau</vt:lpstr>
      <vt:lpstr>Quels avantages ?</vt:lpstr>
      <vt:lpstr>Les avantages pour la VRC</vt:lpstr>
      <vt:lpstr>Les avantages pour les autres pratiques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Gilles DADOU</dc:creator>
  <cp:keywords>FFVoile</cp:keywords>
  <cp:lastModifiedBy>Eric DUFOURNIER</cp:lastModifiedBy>
  <cp:revision>107</cp:revision>
  <cp:lastPrinted>2013-02-08T08:19:36Z</cp:lastPrinted>
  <dcterms:created xsi:type="dcterms:W3CDTF">2024-12-09T17:11:57Z</dcterms:created>
  <dcterms:modified xsi:type="dcterms:W3CDTF">2026-04-28T15:02:17Z</dcterms:modified>
</cp:coreProperties>
</file>